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1"/>
  </p:notesMasterIdLst>
  <p:sldIdLst>
    <p:sldId id="256" r:id="rId2"/>
    <p:sldId id="259" r:id="rId3"/>
    <p:sldId id="337" r:id="rId4"/>
    <p:sldId id="262" r:id="rId5"/>
    <p:sldId id="313" r:id="rId6"/>
    <p:sldId id="315" r:id="rId7"/>
    <p:sldId id="316" r:id="rId8"/>
    <p:sldId id="317" r:id="rId9"/>
    <p:sldId id="260" r:id="rId10"/>
    <p:sldId id="318" r:id="rId11"/>
    <p:sldId id="319" r:id="rId12"/>
    <p:sldId id="320" r:id="rId13"/>
    <p:sldId id="321" r:id="rId14"/>
    <p:sldId id="322" r:id="rId15"/>
    <p:sldId id="324" r:id="rId16"/>
    <p:sldId id="323" r:id="rId17"/>
    <p:sldId id="325" r:id="rId18"/>
    <p:sldId id="326" r:id="rId19"/>
    <p:sldId id="327" r:id="rId20"/>
    <p:sldId id="328" r:id="rId21"/>
    <p:sldId id="329" r:id="rId22"/>
    <p:sldId id="330" r:id="rId23"/>
    <p:sldId id="314" r:id="rId24"/>
    <p:sldId id="331" r:id="rId25"/>
    <p:sldId id="332" r:id="rId26"/>
    <p:sldId id="334" r:id="rId27"/>
    <p:sldId id="335" r:id="rId28"/>
    <p:sldId id="336" r:id="rId29"/>
    <p:sldId id="283" r:id="rId30"/>
  </p:sldIdLst>
  <p:sldSz cx="9144000" cy="5143500" type="screen16x9"/>
  <p:notesSz cx="6858000" cy="9144000"/>
  <p:embeddedFontLst>
    <p:embeddedFont>
      <p:font typeface="Cardo" panose="020B0604020202020204" charset="-79"/>
      <p:regular r:id="rId32"/>
      <p:bold r:id="rId33"/>
      <p:italic r:id="rId34"/>
    </p:embeddedFont>
    <p:embeddedFont>
      <p:font typeface="Josefin Sans" pitchFamily="2" charset="0"/>
      <p:regular r:id="rId35"/>
      <p:bold r:id="rId36"/>
      <p:italic r:id="rId37"/>
      <p:boldItalic r:id="rId38"/>
    </p:embeddedFont>
    <p:embeddedFont>
      <p:font typeface="Karla" pitchFamily="2" charset="0"/>
      <p:regular r:id="rId39"/>
      <p:bold r:id="rId40"/>
    </p:embeddedFont>
    <p:embeddedFont>
      <p:font typeface="Open Sans" panose="020B0606030504020204" pitchFamily="34" charset="0"/>
      <p:regular r:id="rId41"/>
      <p:bold r:id="rId42"/>
      <p:italic r:id="rId43"/>
      <p:boldItalic r:id="rId44"/>
    </p:embeddedFont>
    <p:embeddedFont>
      <p:font typeface="Teko"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0EDE2-2D39-43B6-9B2F-3BF919B3E1E0}">
  <a:tblStyle styleId="{0970EDE2-2D39-43B6-9B2F-3BF919B3E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c4e301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0602e5875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94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61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0602e5875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22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477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0602e5875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68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57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0602e5875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10602e5875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09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02e5875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02e5875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45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501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72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121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13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08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093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158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870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83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709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07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59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9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62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0602e5875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87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84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extLst>
      <p:ext uri="{BB962C8B-B14F-4D97-AF65-F5344CB8AC3E}">
        <p14:creationId xmlns:p14="http://schemas.microsoft.com/office/powerpoint/2010/main" val="289352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3462050" y="1063450"/>
            <a:ext cx="4968600" cy="11772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3400">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8"/>
          <p:cNvSpPr txBox="1">
            <a:spLocks noGrp="1"/>
          </p:cNvSpPr>
          <p:nvPr>
            <p:ph type="title" idx="2" hasCustomPrompt="1"/>
          </p:nvPr>
        </p:nvSpPr>
        <p:spPr>
          <a:xfrm>
            <a:off x="630300" y="27855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8"/>
          <p:cNvSpPr txBox="1">
            <a:spLocks noGrp="1"/>
          </p:cNvSpPr>
          <p:nvPr>
            <p:ph type="subTitle" idx="1"/>
          </p:nvPr>
        </p:nvSpPr>
        <p:spPr>
          <a:xfrm>
            <a:off x="2216050" y="4125778"/>
            <a:ext cx="45375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4_1">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713225" y="475488"/>
            <a:ext cx="77268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3" name="Google Shape;153;p32"/>
          <p:cNvSpPr txBox="1">
            <a:spLocks noGrp="1"/>
          </p:cNvSpPr>
          <p:nvPr>
            <p:ph type="subTitle" idx="1"/>
          </p:nvPr>
        </p:nvSpPr>
        <p:spPr>
          <a:xfrm>
            <a:off x="2241813"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32"/>
          <p:cNvSpPr txBox="1">
            <a:spLocks noGrp="1"/>
          </p:cNvSpPr>
          <p:nvPr>
            <p:ph type="subTitle" idx="2"/>
          </p:nvPr>
        </p:nvSpPr>
        <p:spPr>
          <a:xfrm>
            <a:off x="2241807"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32"/>
          <p:cNvSpPr txBox="1">
            <a:spLocks noGrp="1"/>
          </p:cNvSpPr>
          <p:nvPr>
            <p:ph type="subTitle" idx="3"/>
          </p:nvPr>
        </p:nvSpPr>
        <p:spPr>
          <a:xfrm>
            <a:off x="5675372" y="18609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32"/>
          <p:cNvSpPr txBox="1">
            <a:spLocks noGrp="1"/>
          </p:cNvSpPr>
          <p:nvPr>
            <p:ph type="subTitle" idx="4"/>
          </p:nvPr>
        </p:nvSpPr>
        <p:spPr>
          <a:xfrm>
            <a:off x="5694110" y="3283300"/>
            <a:ext cx="1938600" cy="88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7" name="Google Shape;157;p32"/>
          <p:cNvSpPr txBox="1">
            <a:spLocks noGrp="1"/>
          </p:cNvSpPr>
          <p:nvPr>
            <p:ph type="subTitle" idx="5"/>
          </p:nvPr>
        </p:nvSpPr>
        <p:spPr>
          <a:xfrm>
            <a:off x="2241813"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32"/>
          <p:cNvSpPr txBox="1">
            <a:spLocks noGrp="1"/>
          </p:cNvSpPr>
          <p:nvPr>
            <p:ph type="subTitle" idx="6"/>
          </p:nvPr>
        </p:nvSpPr>
        <p:spPr>
          <a:xfrm>
            <a:off x="2241807"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9" name="Google Shape;159;p32"/>
          <p:cNvSpPr txBox="1">
            <a:spLocks noGrp="1"/>
          </p:cNvSpPr>
          <p:nvPr>
            <p:ph type="subTitle" idx="7"/>
          </p:nvPr>
        </p:nvSpPr>
        <p:spPr>
          <a:xfrm>
            <a:off x="5675372" y="14407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32"/>
          <p:cNvSpPr txBox="1">
            <a:spLocks noGrp="1"/>
          </p:cNvSpPr>
          <p:nvPr>
            <p:ph type="subTitle" idx="8"/>
          </p:nvPr>
        </p:nvSpPr>
        <p:spPr>
          <a:xfrm>
            <a:off x="5694110" y="2863125"/>
            <a:ext cx="1941900" cy="46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64" r:id="rId7"/>
    <p:sldLayoutId id="2147483678" r:id="rId8"/>
    <p:sldLayoutId id="2147483682" r:id="rId9"/>
    <p:sldLayoutId id="2147483683"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p:cNvGrpSpPr/>
        <p:nvPr/>
      </p:nvGrpSpPr>
      <p:grpSpPr>
        <a:xfrm>
          <a:off x="0" y="0"/>
          <a:ext cx="0" cy="0"/>
          <a:chOff x="0" y="0"/>
          <a:chExt cx="0" cy="0"/>
        </a:xfrm>
      </p:grpSpPr>
      <p:pic>
        <p:nvPicPr>
          <p:cNvPr id="216" name="Google Shape;216;p41"/>
          <p:cNvPicPr preferRelativeResize="0"/>
          <p:nvPr/>
        </p:nvPicPr>
        <p:blipFill>
          <a:blip r:embed="rId3">
            <a:alphaModFix/>
          </a:blip>
          <a:stretch>
            <a:fillRect/>
          </a:stretch>
        </p:blipFill>
        <p:spPr>
          <a:xfrm>
            <a:off x="5109125" y="-889800"/>
            <a:ext cx="3571874" cy="3555501"/>
          </a:xfrm>
          <a:prstGeom prst="rect">
            <a:avLst/>
          </a:prstGeom>
          <a:noFill/>
          <a:ln>
            <a:noFill/>
          </a:ln>
        </p:spPr>
      </p:pic>
      <p:pic>
        <p:nvPicPr>
          <p:cNvPr id="217" name="Google Shape;217;p41"/>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p:cNvSpPr txBox="1">
            <a:spLocks noGrp="1"/>
          </p:cNvSpPr>
          <p:nvPr>
            <p:ph type="ctrTitle"/>
          </p:nvPr>
        </p:nvSpPr>
        <p:spPr>
          <a:xfrm>
            <a:off x="713225" y="1169674"/>
            <a:ext cx="5229274" cy="21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dirty="0"/>
              <a:t>Network Intrusion and S</a:t>
            </a:r>
            <a:r>
              <a:rPr lang="en" sz="5000" dirty="0">
                <a:solidFill>
                  <a:schemeClr val="dk2"/>
                </a:solidFill>
              </a:rPr>
              <a:t>ecurity Controls.</a:t>
            </a:r>
            <a:endParaRPr sz="5000" dirty="0">
              <a:solidFill>
                <a:schemeClr val="dk2"/>
              </a:solidFill>
            </a:endParaRPr>
          </a:p>
        </p:txBody>
      </p:sp>
      <p:pic>
        <p:nvPicPr>
          <p:cNvPr id="220" name="Google Shape;220;p41"/>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p:cNvPicPr preferRelativeResize="0"/>
          <p:nvPr/>
        </p:nvPicPr>
        <p:blipFill>
          <a:blip r:embed="rId5">
            <a:alphaModFix/>
          </a:blip>
          <a:stretch>
            <a:fillRect/>
          </a:stretch>
        </p:blipFill>
        <p:spPr>
          <a:xfrm>
            <a:off x="5820450" y="1200150"/>
            <a:ext cx="2685800" cy="2685800"/>
          </a:xfrm>
          <a:prstGeom prst="rect">
            <a:avLst/>
          </a:prstGeom>
          <a:noFill/>
          <a:ln>
            <a:noFill/>
          </a:ln>
        </p:spPr>
      </p:pic>
      <p:pic>
        <p:nvPicPr>
          <p:cNvPr id="222" name="Google Shape;222;p41"/>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p:cNvPicPr preferRelativeResize="0"/>
          <p:nvPr/>
        </p:nvPicPr>
        <p:blipFill>
          <a:blip r:embed="rId7">
            <a:alphaModFix/>
          </a:blip>
          <a:stretch>
            <a:fillRect/>
          </a:stretch>
        </p:blipFill>
        <p:spPr>
          <a:xfrm rot="-6298734">
            <a:off x="5502566" y="877290"/>
            <a:ext cx="1775043" cy="1600522"/>
          </a:xfrm>
          <a:prstGeom prst="rect">
            <a:avLst/>
          </a:prstGeom>
          <a:noFill/>
          <a:ln>
            <a:noFill/>
          </a:ln>
        </p:spPr>
      </p:pic>
      <p:pic>
        <p:nvPicPr>
          <p:cNvPr id="224" name="Google Shape;224;p41"/>
          <p:cNvPicPr preferRelativeResize="0"/>
          <p:nvPr/>
        </p:nvPicPr>
        <p:blipFill>
          <a:blip r:embed="rId8">
            <a:alphaModFix/>
          </a:blip>
          <a:stretch>
            <a:fillRect/>
          </a:stretch>
        </p:blipFill>
        <p:spPr>
          <a:xfrm>
            <a:off x="7540650" y="665775"/>
            <a:ext cx="588600" cy="618625"/>
          </a:xfrm>
          <a:prstGeom prst="rect">
            <a:avLst/>
          </a:prstGeom>
          <a:noFill/>
          <a:ln>
            <a:noFill/>
          </a:ln>
        </p:spPr>
      </p:pic>
      <p:pic>
        <p:nvPicPr>
          <p:cNvPr id="225" name="Google Shape;225;p41"/>
          <p:cNvPicPr preferRelativeResize="0"/>
          <p:nvPr/>
        </p:nvPicPr>
        <p:blipFill>
          <a:blip r:embed="rId9">
            <a:alphaModFix/>
          </a:blip>
          <a:stretch>
            <a:fillRect/>
          </a:stretch>
        </p:blipFill>
        <p:spPr>
          <a:xfrm>
            <a:off x="5820450" y="3804825"/>
            <a:ext cx="839381" cy="80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2500313" y="2409310"/>
            <a:ext cx="6537556"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r" rtl="0">
              <a:spcBef>
                <a:spcPts val="0"/>
              </a:spcBef>
              <a:spcAft>
                <a:spcPts val="0"/>
              </a:spcAft>
              <a:buNone/>
            </a:pPr>
            <a:r>
              <a:rPr lang="en-US" dirty="0" err="1"/>
              <a:t>sudo</a:t>
            </a:r>
            <a:r>
              <a:rPr lang="en-US" dirty="0"/>
              <a:t> </a:t>
            </a:r>
            <a:r>
              <a:rPr lang="en-US" dirty="0" err="1"/>
              <a:t>ufw</a:t>
            </a:r>
            <a:r>
              <a:rPr lang="en-US" dirty="0"/>
              <a:t> default deny incoming</a:t>
            </a:r>
          </a:p>
        </p:txBody>
      </p:sp>
      <p:pic>
        <p:nvPicPr>
          <p:cNvPr id="627" name="Google Shape;627;p62"/>
          <p:cNvPicPr preferRelativeResize="0"/>
          <p:nvPr/>
        </p:nvPicPr>
        <p:blipFill>
          <a:blip r:embed="rId4">
            <a:alphaModFix/>
          </a:blip>
          <a:stretch>
            <a:fillRect/>
          </a:stretch>
        </p:blipFill>
        <p:spPr>
          <a:xfrm>
            <a:off x="8149875" y="-784025"/>
            <a:ext cx="3571874" cy="3555501"/>
          </a:xfrm>
          <a:prstGeom prst="rect">
            <a:avLst/>
          </a:prstGeom>
          <a:noFill/>
          <a:ln>
            <a:noFill/>
          </a:ln>
        </p:spPr>
      </p:pic>
    </p:spTree>
    <p:extLst>
      <p:ext uri="{BB962C8B-B14F-4D97-AF65-F5344CB8AC3E}">
        <p14:creationId xmlns:p14="http://schemas.microsoft.com/office/powerpoint/2010/main" val="62364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052945"/>
            <a:ext cx="4644900" cy="1476355"/>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US" dirty="0"/>
              <a:t>Allow Only Required Services:</a:t>
            </a:r>
            <a:endParaRPr dirty="0"/>
          </a:p>
        </p:txBody>
      </p:sp>
      <p:sp>
        <p:nvSpPr>
          <p:cNvPr id="274" name="Google Shape;274;p45"/>
          <p:cNvSpPr txBox="1">
            <a:spLocks noGrp="1"/>
          </p:cNvSpPr>
          <p:nvPr>
            <p:ph type="subTitle" idx="1"/>
          </p:nvPr>
        </p:nvSpPr>
        <p:spPr>
          <a:xfrm>
            <a:off x="713225" y="2458724"/>
            <a:ext cx="3995100" cy="1427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UFW allows configuring specific ports and protocols for services like SSH (22), HTTP (80), and HTTPS (443).</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By restricting which services can be accessed, UFW minimizes exposure to attack vectors.</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extLst>
      <p:ext uri="{BB962C8B-B14F-4D97-AF65-F5344CB8AC3E}">
        <p14:creationId xmlns:p14="http://schemas.microsoft.com/office/powerpoint/2010/main" val="295585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5014913" y="2409310"/>
            <a:ext cx="4022956"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r" rtl="0">
              <a:spcBef>
                <a:spcPts val="0"/>
              </a:spcBef>
              <a:spcAft>
                <a:spcPts val="0"/>
              </a:spcAft>
              <a:buNone/>
            </a:pPr>
            <a:r>
              <a:rPr lang="en-US" dirty="0" err="1"/>
              <a:t>sudo</a:t>
            </a:r>
            <a:r>
              <a:rPr lang="en-US" dirty="0"/>
              <a:t> </a:t>
            </a:r>
            <a:r>
              <a:rPr lang="en-US" dirty="0" err="1"/>
              <a:t>ufw</a:t>
            </a:r>
            <a:r>
              <a:rPr lang="en-US" dirty="0"/>
              <a:t> allow ssh</a:t>
            </a:r>
            <a:br>
              <a:rPr lang="en-US" dirty="0"/>
            </a:br>
            <a:endParaRPr lang="en-US" dirty="0"/>
          </a:p>
        </p:txBody>
      </p:sp>
      <p:pic>
        <p:nvPicPr>
          <p:cNvPr id="627" name="Google Shape;627;p62"/>
          <p:cNvPicPr preferRelativeResize="0"/>
          <p:nvPr/>
        </p:nvPicPr>
        <p:blipFill>
          <a:blip r:embed="rId4">
            <a:alphaModFix/>
          </a:blip>
          <a:stretch>
            <a:fillRect/>
          </a:stretch>
        </p:blipFill>
        <p:spPr>
          <a:xfrm>
            <a:off x="8149875" y="-784025"/>
            <a:ext cx="3571874" cy="3555501"/>
          </a:xfrm>
          <a:prstGeom prst="rect">
            <a:avLst/>
          </a:prstGeom>
          <a:noFill/>
          <a:ln>
            <a:noFill/>
          </a:ln>
        </p:spPr>
      </p:pic>
      <p:sp>
        <p:nvSpPr>
          <p:cNvPr id="2" name="Google Shape;626;p62">
            <a:extLst>
              <a:ext uri="{FF2B5EF4-FFF2-40B4-BE49-F238E27FC236}">
                <a16:creationId xmlns:a16="http://schemas.microsoft.com/office/drawing/2014/main" id="{A48475BA-8DB9-98C6-8BAA-78EF7C1C79C4}"/>
              </a:ext>
            </a:extLst>
          </p:cNvPr>
          <p:cNvSpPr txBox="1">
            <a:spLocks/>
          </p:cNvSpPr>
          <p:nvPr/>
        </p:nvSpPr>
        <p:spPr>
          <a:xfrm>
            <a:off x="4114800" y="1633022"/>
            <a:ext cx="5029200"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dirty="0" err="1"/>
              <a:t>sudo</a:t>
            </a:r>
            <a:r>
              <a:rPr lang="en-US" dirty="0"/>
              <a:t> </a:t>
            </a:r>
            <a:r>
              <a:rPr lang="en-US" dirty="0" err="1"/>
              <a:t>ufw</a:t>
            </a:r>
            <a:r>
              <a:rPr lang="en-US" dirty="0"/>
              <a:t> allow https</a:t>
            </a:r>
            <a:br>
              <a:rPr lang="en-US" dirty="0"/>
            </a:br>
            <a:endParaRPr lang="en-US" dirty="0"/>
          </a:p>
        </p:txBody>
      </p:sp>
      <p:sp>
        <p:nvSpPr>
          <p:cNvPr id="3" name="Google Shape;626;p62">
            <a:extLst>
              <a:ext uri="{FF2B5EF4-FFF2-40B4-BE49-F238E27FC236}">
                <a16:creationId xmlns:a16="http://schemas.microsoft.com/office/drawing/2014/main" id="{9A8C2E1E-9D44-D197-22D7-6188550BF544}"/>
              </a:ext>
            </a:extLst>
          </p:cNvPr>
          <p:cNvSpPr txBox="1">
            <a:spLocks/>
          </p:cNvSpPr>
          <p:nvPr/>
        </p:nvSpPr>
        <p:spPr>
          <a:xfrm>
            <a:off x="2606444" y="856735"/>
            <a:ext cx="6537556"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dirty="0" err="1"/>
              <a:t>sudo</a:t>
            </a:r>
            <a:r>
              <a:rPr lang="en-US" dirty="0"/>
              <a:t> </a:t>
            </a:r>
            <a:r>
              <a:rPr lang="en-US" dirty="0" err="1"/>
              <a:t>ufw</a:t>
            </a:r>
            <a:r>
              <a:rPr lang="en-US" dirty="0"/>
              <a:t> allow http</a:t>
            </a:r>
            <a:br>
              <a:rPr lang="en-US" dirty="0"/>
            </a:br>
            <a:endParaRPr lang="en-US" dirty="0"/>
          </a:p>
        </p:txBody>
      </p:sp>
    </p:spTree>
    <p:extLst>
      <p:ext uri="{BB962C8B-B14F-4D97-AF65-F5344CB8AC3E}">
        <p14:creationId xmlns:p14="http://schemas.microsoft.com/office/powerpoint/2010/main" val="18283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052945"/>
            <a:ext cx="4644900" cy="1476355"/>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US" dirty="0"/>
              <a:t>Limiting Access with </a:t>
            </a:r>
            <a:r>
              <a:rPr lang="en-US" dirty="0" err="1"/>
              <a:t>ip</a:t>
            </a:r>
            <a:r>
              <a:rPr lang="en-US" dirty="0"/>
              <a:t>-based rules</a:t>
            </a:r>
            <a:endParaRPr dirty="0"/>
          </a:p>
        </p:txBody>
      </p:sp>
      <p:sp>
        <p:nvSpPr>
          <p:cNvPr id="274" name="Google Shape;274;p45"/>
          <p:cNvSpPr txBox="1">
            <a:spLocks noGrp="1"/>
          </p:cNvSpPr>
          <p:nvPr>
            <p:ph type="subTitle" idx="1"/>
          </p:nvPr>
        </p:nvSpPr>
        <p:spPr>
          <a:xfrm>
            <a:off x="713225" y="2458724"/>
            <a:ext cx="3995100" cy="1427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Restricting Access to Specific IPs or Networks</a:t>
            </a:r>
            <a:r>
              <a:rPr lang="en-US" dirty="0"/>
              <a:t>:</a:t>
            </a:r>
          </a:p>
          <a:p>
            <a:pPr marL="0" lvl="0" indent="0" algn="l" rtl="0">
              <a:spcBef>
                <a:spcPts val="0"/>
              </a:spcBef>
              <a:spcAft>
                <a:spcPts val="0"/>
              </a:spcAft>
              <a:buClr>
                <a:schemeClr val="dk1"/>
              </a:buClr>
              <a:buSzPts val="1100"/>
              <a:buFont typeface="Arial"/>
              <a:buNone/>
            </a:pPr>
            <a:r>
              <a:rPr lang="en-US" dirty="0"/>
              <a:t>UFW can be configured to allow access only from trusted IP addresses or subnets. This limits access to critical services like SSH to known sources, preventing random or malicious login attempts.</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extLst>
      <p:ext uri="{BB962C8B-B14F-4D97-AF65-F5344CB8AC3E}">
        <p14:creationId xmlns:p14="http://schemas.microsoft.com/office/powerpoint/2010/main" val="142159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3686174" y="2993232"/>
            <a:ext cx="5457825"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r" rtl="0">
              <a:spcBef>
                <a:spcPts val="0"/>
              </a:spcBef>
              <a:spcAft>
                <a:spcPts val="0"/>
              </a:spcAft>
              <a:buNone/>
            </a:pPr>
            <a:r>
              <a:rPr lang="en-US" sz="1200" dirty="0"/>
              <a:t>NB: This approach adds a </a:t>
            </a:r>
            <a:r>
              <a:rPr lang="en-US" sz="1200" b="1" dirty="0"/>
              <a:t>layered defense</a:t>
            </a:r>
            <a:r>
              <a:rPr lang="en-US" sz="1200" dirty="0"/>
              <a:t> by ensuring that only trusted devices can attempt connections to sensitive services.</a:t>
            </a:r>
          </a:p>
        </p:txBody>
      </p:sp>
      <p:pic>
        <p:nvPicPr>
          <p:cNvPr id="627" name="Google Shape;627;p62"/>
          <p:cNvPicPr preferRelativeResize="0"/>
          <p:nvPr/>
        </p:nvPicPr>
        <p:blipFill>
          <a:blip r:embed="rId4">
            <a:alphaModFix/>
          </a:blip>
          <a:stretch>
            <a:fillRect/>
          </a:stretch>
        </p:blipFill>
        <p:spPr>
          <a:xfrm>
            <a:off x="8149875" y="-784025"/>
            <a:ext cx="3571874" cy="3555501"/>
          </a:xfrm>
          <a:prstGeom prst="rect">
            <a:avLst/>
          </a:prstGeom>
          <a:noFill/>
          <a:ln>
            <a:noFill/>
          </a:ln>
        </p:spPr>
      </p:pic>
      <p:sp>
        <p:nvSpPr>
          <p:cNvPr id="3" name="Google Shape;626;p62">
            <a:extLst>
              <a:ext uri="{FF2B5EF4-FFF2-40B4-BE49-F238E27FC236}">
                <a16:creationId xmlns:a16="http://schemas.microsoft.com/office/drawing/2014/main" id="{9A8C2E1E-9D44-D197-22D7-6188550BF544}"/>
              </a:ext>
            </a:extLst>
          </p:cNvPr>
          <p:cNvSpPr txBox="1">
            <a:spLocks/>
          </p:cNvSpPr>
          <p:nvPr/>
        </p:nvSpPr>
        <p:spPr>
          <a:xfrm>
            <a:off x="2606444" y="856735"/>
            <a:ext cx="6537556" cy="129353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dirty="0" err="1"/>
              <a:t>sudo</a:t>
            </a:r>
            <a:r>
              <a:rPr lang="en-US" dirty="0"/>
              <a:t> </a:t>
            </a:r>
            <a:r>
              <a:rPr lang="en-US" dirty="0" err="1"/>
              <a:t>ufw</a:t>
            </a:r>
            <a:r>
              <a:rPr lang="en-US" dirty="0"/>
              <a:t> allow from &lt;</a:t>
            </a:r>
            <a:r>
              <a:rPr lang="en-US" dirty="0" err="1"/>
              <a:t>ip</a:t>
            </a:r>
            <a:r>
              <a:rPr lang="en-US" dirty="0"/>
              <a:t>&gt; to any port 22</a:t>
            </a:r>
          </a:p>
        </p:txBody>
      </p:sp>
    </p:spTree>
    <p:extLst>
      <p:ext uri="{BB962C8B-B14F-4D97-AF65-F5344CB8AC3E}">
        <p14:creationId xmlns:p14="http://schemas.microsoft.com/office/powerpoint/2010/main" val="2613898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052945"/>
            <a:ext cx="4644900" cy="1476355"/>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US" dirty="0"/>
              <a:t>Limiting Access with </a:t>
            </a:r>
            <a:r>
              <a:rPr lang="en-US" dirty="0" err="1"/>
              <a:t>ip</a:t>
            </a:r>
            <a:r>
              <a:rPr lang="en-US" dirty="0"/>
              <a:t>-based rules</a:t>
            </a:r>
            <a:endParaRPr dirty="0"/>
          </a:p>
        </p:txBody>
      </p:sp>
      <p:sp>
        <p:nvSpPr>
          <p:cNvPr id="274" name="Google Shape;274;p45"/>
          <p:cNvSpPr txBox="1">
            <a:spLocks noGrp="1"/>
          </p:cNvSpPr>
          <p:nvPr>
            <p:ph type="subTitle" idx="1"/>
          </p:nvPr>
        </p:nvSpPr>
        <p:spPr>
          <a:xfrm>
            <a:off x="713225" y="2458724"/>
            <a:ext cx="3995100" cy="23210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Defending Against Port Scanning</a:t>
            </a:r>
            <a:r>
              <a:rPr lang="en-US" sz="1600" dirty="0"/>
              <a:t>:</a:t>
            </a:r>
          </a:p>
          <a:p>
            <a:pPr marL="0" lvl="0" indent="0" algn="l" rtl="0">
              <a:spcBef>
                <a:spcPts val="0"/>
              </a:spcBef>
              <a:spcAft>
                <a:spcPts val="0"/>
              </a:spcAft>
              <a:buClr>
                <a:schemeClr val="dk1"/>
              </a:buClr>
              <a:buSzPts val="1100"/>
              <a:buFont typeface="Arial"/>
              <a:buNone/>
            </a:pPr>
            <a:r>
              <a:rPr lang="en-US" sz="1600" dirty="0"/>
              <a:t>Attackers often use tools like Nmap to scan open ports on a system, identifying vulnerable services.</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US" sz="1600" dirty="0"/>
              <a:t>UFW can block unnecessary ports, leaving only essential services open, and make the network appear stealthy, reducing the risk of exploitation.</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extLst>
      <p:ext uri="{BB962C8B-B14F-4D97-AF65-F5344CB8AC3E}">
        <p14:creationId xmlns:p14="http://schemas.microsoft.com/office/powerpoint/2010/main" val="425700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2"/>
          <p:cNvSpPr txBox="1">
            <a:spLocks noGrp="1"/>
          </p:cNvSpPr>
          <p:nvPr>
            <p:ph type="title"/>
          </p:nvPr>
        </p:nvSpPr>
        <p:spPr>
          <a:xfrm>
            <a:off x="3686174" y="2993232"/>
            <a:ext cx="5457825"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r" rtl="0">
              <a:spcBef>
                <a:spcPts val="0"/>
              </a:spcBef>
              <a:spcAft>
                <a:spcPts val="0"/>
              </a:spcAft>
              <a:buNone/>
            </a:pPr>
            <a:r>
              <a:rPr lang="en-US" sz="1100" dirty="0"/>
              <a:t>NB: This prevents attackers from identifying potential weaknesses in the network, reducing the risk of attacks.</a:t>
            </a:r>
          </a:p>
        </p:txBody>
      </p:sp>
      <p:pic>
        <p:nvPicPr>
          <p:cNvPr id="627" name="Google Shape;627;p62"/>
          <p:cNvPicPr preferRelativeResize="0"/>
          <p:nvPr/>
        </p:nvPicPr>
        <p:blipFill>
          <a:blip r:embed="rId4">
            <a:alphaModFix/>
          </a:blip>
          <a:stretch>
            <a:fillRect/>
          </a:stretch>
        </p:blipFill>
        <p:spPr>
          <a:xfrm>
            <a:off x="8149875" y="-784025"/>
            <a:ext cx="3571874" cy="3555501"/>
          </a:xfrm>
          <a:prstGeom prst="rect">
            <a:avLst/>
          </a:prstGeom>
          <a:noFill/>
          <a:ln>
            <a:noFill/>
          </a:ln>
        </p:spPr>
      </p:pic>
      <p:sp>
        <p:nvSpPr>
          <p:cNvPr id="3" name="Google Shape;626;p62">
            <a:extLst>
              <a:ext uri="{FF2B5EF4-FFF2-40B4-BE49-F238E27FC236}">
                <a16:creationId xmlns:a16="http://schemas.microsoft.com/office/drawing/2014/main" id="{9A8C2E1E-9D44-D197-22D7-6188550BF544}"/>
              </a:ext>
            </a:extLst>
          </p:cNvPr>
          <p:cNvSpPr txBox="1">
            <a:spLocks/>
          </p:cNvSpPr>
          <p:nvPr/>
        </p:nvSpPr>
        <p:spPr>
          <a:xfrm>
            <a:off x="3686174" y="856735"/>
            <a:ext cx="5457826" cy="72433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Josefin Sans"/>
              <a:buNone/>
              <a:defRPr sz="3400" b="0"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US" dirty="0" err="1"/>
              <a:t>sudo</a:t>
            </a:r>
            <a:r>
              <a:rPr lang="en-US" dirty="0"/>
              <a:t> </a:t>
            </a:r>
            <a:r>
              <a:rPr lang="en-US" dirty="0" err="1"/>
              <a:t>ufw</a:t>
            </a:r>
            <a:r>
              <a:rPr lang="en-US" dirty="0"/>
              <a:t> deny 8080</a:t>
            </a:r>
          </a:p>
        </p:txBody>
      </p:sp>
    </p:spTree>
    <p:extLst>
      <p:ext uri="{BB962C8B-B14F-4D97-AF65-F5344CB8AC3E}">
        <p14:creationId xmlns:p14="http://schemas.microsoft.com/office/powerpoint/2010/main" val="22471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13225" y="475488"/>
            <a:ext cx="77268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Summary of UFW</a:t>
            </a:r>
            <a:endParaRPr dirty="0"/>
          </a:p>
        </p:txBody>
      </p:sp>
      <p:pic>
        <p:nvPicPr>
          <p:cNvPr id="402" name="Google Shape;402;p51"/>
          <p:cNvPicPr preferRelativeResize="0"/>
          <p:nvPr/>
        </p:nvPicPr>
        <p:blipFill>
          <a:blip r:embed="rId3">
            <a:alphaModFix/>
          </a:blip>
          <a:stretch>
            <a:fillRect/>
          </a:stretch>
        </p:blipFill>
        <p:spPr>
          <a:xfrm>
            <a:off x="-2303457" y="3044212"/>
            <a:ext cx="3571874" cy="3555501"/>
          </a:xfrm>
          <a:prstGeom prst="rect">
            <a:avLst/>
          </a:prstGeom>
          <a:noFill/>
          <a:ln>
            <a:noFill/>
          </a:ln>
        </p:spPr>
      </p:pic>
      <p:pic>
        <p:nvPicPr>
          <p:cNvPr id="403" name="Google Shape;403;p51"/>
          <p:cNvPicPr preferRelativeResize="0"/>
          <p:nvPr/>
        </p:nvPicPr>
        <p:blipFill>
          <a:blip r:embed="rId4">
            <a:alphaModFix/>
          </a:blip>
          <a:stretch>
            <a:fillRect/>
          </a:stretch>
        </p:blipFill>
        <p:spPr>
          <a:xfrm>
            <a:off x="-35909" y="4251309"/>
            <a:ext cx="875027" cy="892182"/>
          </a:xfrm>
          <a:prstGeom prst="rect">
            <a:avLst/>
          </a:prstGeom>
          <a:noFill/>
          <a:ln>
            <a:noFill/>
          </a:ln>
        </p:spPr>
      </p:pic>
      <p:pic>
        <p:nvPicPr>
          <p:cNvPr id="404" name="Google Shape;404;p51"/>
          <p:cNvPicPr preferRelativeResize="0"/>
          <p:nvPr/>
        </p:nvPicPr>
        <p:blipFill>
          <a:blip r:embed="rId5">
            <a:alphaModFix/>
          </a:blip>
          <a:stretch>
            <a:fillRect/>
          </a:stretch>
        </p:blipFill>
        <p:spPr>
          <a:xfrm>
            <a:off x="713228" y="4608574"/>
            <a:ext cx="1344325" cy="1167350"/>
          </a:xfrm>
          <a:prstGeom prst="rect">
            <a:avLst/>
          </a:prstGeom>
          <a:noFill/>
          <a:ln>
            <a:noFill/>
          </a:ln>
        </p:spPr>
      </p:pic>
      <p:pic>
        <p:nvPicPr>
          <p:cNvPr id="405" name="Google Shape;405;p51"/>
          <p:cNvPicPr preferRelativeResize="0"/>
          <p:nvPr/>
        </p:nvPicPr>
        <p:blipFill>
          <a:blip r:embed="rId3">
            <a:alphaModFix/>
          </a:blip>
          <a:stretch>
            <a:fillRect/>
          </a:stretch>
        </p:blipFill>
        <p:spPr>
          <a:xfrm>
            <a:off x="6507175" y="-1983500"/>
            <a:ext cx="3571874" cy="3555501"/>
          </a:xfrm>
          <a:prstGeom prst="rect">
            <a:avLst/>
          </a:prstGeom>
          <a:noFill/>
          <a:ln>
            <a:noFill/>
          </a:ln>
        </p:spPr>
      </p:pic>
      <p:pic>
        <p:nvPicPr>
          <p:cNvPr id="406" name="Google Shape;406;p51"/>
          <p:cNvPicPr preferRelativeResize="0"/>
          <p:nvPr/>
        </p:nvPicPr>
        <p:blipFill>
          <a:blip r:embed="rId6">
            <a:alphaModFix/>
          </a:blip>
          <a:stretch>
            <a:fillRect/>
          </a:stretch>
        </p:blipFill>
        <p:spPr>
          <a:xfrm>
            <a:off x="8177725" y="317141"/>
            <a:ext cx="704744" cy="740700"/>
          </a:xfrm>
          <a:prstGeom prst="rect">
            <a:avLst/>
          </a:prstGeom>
          <a:noFill/>
          <a:ln>
            <a:noFill/>
          </a:ln>
        </p:spPr>
      </p:pic>
      <p:pic>
        <p:nvPicPr>
          <p:cNvPr id="407" name="Google Shape;407;p51"/>
          <p:cNvPicPr preferRelativeResize="0"/>
          <p:nvPr/>
        </p:nvPicPr>
        <p:blipFill>
          <a:blip r:embed="rId5">
            <a:alphaModFix/>
          </a:blip>
          <a:stretch>
            <a:fillRect/>
          </a:stretch>
        </p:blipFill>
        <p:spPr>
          <a:xfrm>
            <a:off x="7095703" y="-279401"/>
            <a:ext cx="1344325" cy="1167350"/>
          </a:xfrm>
          <a:prstGeom prst="rect">
            <a:avLst/>
          </a:prstGeom>
          <a:noFill/>
          <a:ln>
            <a:noFill/>
          </a:ln>
        </p:spPr>
      </p:pic>
      <p:sp>
        <p:nvSpPr>
          <p:cNvPr id="18" name="TextBox 17">
            <a:extLst>
              <a:ext uri="{FF2B5EF4-FFF2-40B4-BE49-F238E27FC236}">
                <a16:creationId xmlns:a16="http://schemas.microsoft.com/office/drawing/2014/main" id="{3C8D235C-1F28-1E92-2556-F7CF69D8BB7F}"/>
              </a:ext>
            </a:extLst>
          </p:cNvPr>
          <p:cNvSpPr txBox="1"/>
          <p:nvPr/>
        </p:nvSpPr>
        <p:spPr>
          <a:xfrm>
            <a:off x="400050" y="1214438"/>
            <a:ext cx="8807219" cy="1169551"/>
          </a:xfrm>
          <a:prstGeom prst="rect">
            <a:avLst/>
          </a:prstGeom>
          <a:noFill/>
        </p:spPr>
        <p:txBody>
          <a:bodyPr wrap="none" rtlCol="0">
            <a:spAutoFit/>
          </a:bodyPr>
          <a:lstStyle/>
          <a:p>
            <a:pPr marL="285750" indent="-285750">
              <a:buClr>
                <a:schemeClr val="bg1"/>
              </a:buClr>
              <a:buSzPct val="155000"/>
              <a:buFont typeface="Arial" panose="020B0604020202020204" pitchFamily="34" charset="0"/>
              <a:buChar char="•"/>
            </a:pPr>
            <a:r>
              <a:rPr lang="en-US" dirty="0">
                <a:solidFill>
                  <a:schemeClr val="bg1"/>
                </a:solidFill>
              </a:rPr>
              <a:t>Access Control: Restricts access to services based on IPs and ports.</a:t>
            </a:r>
          </a:p>
          <a:p>
            <a:pPr marL="285750" indent="-285750">
              <a:buClr>
                <a:schemeClr val="bg1"/>
              </a:buClr>
              <a:buSzPct val="155000"/>
              <a:buFont typeface="Arial" panose="020B0604020202020204" pitchFamily="34" charset="0"/>
              <a:buChar char="•"/>
            </a:pPr>
            <a:r>
              <a:rPr lang="en-US" dirty="0">
                <a:solidFill>
                  <a:schemeClr val="bg1"/>
                </a:solidFill>
              </a:rPr>
              <a:t>Port Filtering: Reduces exposure by blocking unnecessary services.</a:t>
            </a:r>
          </a:p>
          <a:p>
            <a:pPr marL="285750" indent="-285750">
              <a:buClr>
                <a:schemeClr val="bg1"/>
              </a:buClr>
              <a:buSzPct val="155000"/>
              <a:buFont typeface="Arial" panose="020B0604020202020204" pitchFamily="34" charset="0"/>
              <a:buChar char="•"/>
            </a:pPr>
            <a:r>
              <a:rPr lang="en-US" dirty="0">
                <a:solidFill>
                  <a:schemeClr val="bg1"/>
                </a:solidFill>
              </a:rPr>
              <a:t>ICMP Management: Prevents ping floods and network scans.</a:t>
            </a:r>
          </a:p>
          <a:p>
            <a:pPr marL="285750" indent="-285750">
              <a:buClr>
                <a:schemeClr val="bg1"/>
              </a:buClr>
              <a:buSzPct val="155000"/>
              <a:buFont typeface="Arial" panose="020B0604020202020204" pitchFamily="34" charset="0"/>
              <a:buChar char="•"/>
            </a:pPr>
            <a:r>
              <a:rPr lang="en-US" dirty="0">
                <a:solidFill>
                  <a:schemeClr val="bg1"/>
                </a:solidFill>
              </a:rPr>
              <a:t>Default Deny Policy: Blocks all incoming traffic unless explicitly allowed, ensuring only authorized access.</a:t>
            </a:r>
          </a:p>
          <a:p>
            <a:pPr marL="285750" indent="-285750">
              <a:buClr>
                <a:schemeClr val="bg1"/>
              </a:buClr>
              <a:buSzPct val="155000"/>
              <a:buFont typeface="Arial" panose="020B0604020202020204" pitchFamily="34" charset="0"/>
              <a:buChar char="•"/>
            </a:pPr>
            <a:r>
              <a:rPr lang="en-US" dirty="0">
                <a:solidFill>
                  <a:schemeClr val="bg1"/>
                </a:solidFill>
              </a:rPr>
              <a:t>Ease of Use: UFW simplifies the management of security policies without compromising on robustness.</a:t>
            </a:r>
          </a:p>
        </p:txBody>
      </p:sp>
      <p:sp>
        <p:nvSpPr>
          <p:cNvPr id="20" name="TextBox 19">
            <a:extLst>
              <a:ext uri="{FF2B5EF4-FFF2-40B4-BE49-F238E27FC236}">
                <a16:creationId xmlns:a16="http://schemas.microsoft.com/office/drawing/2014/main" id="{8BC981AF-C362-8966-162A-1199F8BA41E3}"/>
              </a:ext>
            </a:extLst>
          </p:cNvPr>
          <p:cNvSpPr txBox="1"/>
          <p:nvPr/>
        </p:nvSpPr>
        <p:spPr>
          <a:xfrm>
            <a:off x="1353836" y="2741254"/>
            <a:ext cx="6899646" cy="738664"/>
          </a:xfrm>
          <a:prstGeom prst="rect">
            <a:avLst/>
          </a:prstGeom>
          <a:noFill/>
        </p:spPr>
        <p:txBody>
          <a:bodyPr wrap="none" rtlCol="0">
            <a:spAutoFit/>
          </a:bodyPr>
          <a:lstStyle/>
          <a:p>
            <a:pPr algn="ctr">
              <a:buClr>
                <a:schemeClr val="bg1"/>
              </a:buClr>
              <a:buSzPct val="155000"/>
            </a:pPr>
            <a:r>
              <a:rPr lang="en-US" dirty="0">
                <a:solidFill>
                  <a:schemeClr val="bg1"/>
                </a:solidFill>
              </a:rPr>
              <a:t>By implementing UFW, organizations can effectively harden their network perimeter, </a:t>
            </a:r>
          </a:p>
          <a:p>
            <a:pPr algn="ctr">
              <a:buClr>
                <a:schemeClr val="bg1"/>
              </a:buClr>
              <a:buSzPct val="155000"/>
            </a:pPr>
            <a:r>
              <a:rPr lang="en-US" dirty="0">
                <a:solidFill>
                  <a:schemeClr val="bg1"/>
                </a:solidFill>
              </a:rPr>
              <a:t>protecting it from intrusions and unauthorized access while maintaining control over </a:t>
            </a:r>
          </a:p>
          <a:p>
            <a:pPr algn="ctr">
              <a:buClr>
                <a:schemeClr val="bg1"/>
              </a:buClr>
              <a:buSzPct val="155000"/>
            </a:pPr>
            <a:r>
              <a:rPr lang="en-US" dirty="0">
                <a:solidFill>
                  <a:schemeClr val="bg1"/>
                </a:solidFill>
              </a:rPr>
              <a:t>legitimate traffic.</a:t>
            </a:r>
          </a:p>
        </p:txBody>
      </p:sp>
    </p:spTree>
    <p:extLst>
      <p:ext uri="{BB962C8B-B14F-4D97-AF65-F5344CB8AC3E}">
        <p14:creationId xmlns:p14="http://schemas.microsoft.com/office/powerpoint/2010/main" val="3522956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rgbClr val="CC0000"/>
                </a:solidFill>
              </a:rPr>
              <a:t>Identify a method of implementing security control using the principle of least privilege.</a:t>
            </a:r>
            <a:endParaRPr sz="4000" dirty="0">
              <a:solidFill>
                <a:srgbClr val="CC0000"/>
              </a:solidFill>
            </a:endParaRPr>
          </a:p>
        </p:txBody>
      </p:sp>
      <p:sp>
        <p:nvSpPr>
          <p:cNvPr id="283" name="Google Shape;283;p30"/>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Task 1</a:t>
            </a:r>
            <a:endParaRPr dirty="0">
              <a:solidFill>
                <a:schemeClr val="bg1"/>
              </a:solidFill>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1231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600" y="475488"/>
            <a:ext cx="40842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Network Analysis</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analysis is the process of capturing, inspecting, and </a:t>
            </a:r>
            <a:r>
              <a:rPr lang="en-US" dirty="0" err="1"/>
              <a:t>analysing</a:t>
            </a:r>
            <a:r>
              <a:rPr lang="en-US" dirty="0"/>
              <a:t> data packets moving across a network.</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This process is useful in:</a:t>
            </a:r>
            <a:endParaRPr lang="en-US" b="1" dirty="0"/>
          </a:p>
          <a:p>
            <a:r>
              <a:rPr lang="en-US" b="1" dirty="0"/>
              <a:t>monitoring performance</a:t>
            </a:r>
            <a:r>
              <a:rPr lang="en-US" dirty="0"/>
              <a:t>.</a:t>
            </a:r>
          </a:p>
          <a:p>
            <a:r>
              <a:rPr lang="en-US" dirty="0"/>
              <a:t>Identifying </a:t>
            </a:r>
            <a:r>
              <a:rPr lang="en-US" b="1" dirty="0"/>
              <a:t>network vulnerabilities</a:t>
            </a:r>
            <a:r>
              <a:rPr lang="en-US" dirty="0"/>
              <a:t>.</a:t>
            </a:r>
          </a:p>
          <a:p>
            <a:r>
              <a:rPr lang="en-US" dirty="0"/>
              <a:t>Detecting </a:t>
            </a:r>
            <a:r>
              <a:rPr lang="en-US" b="1" dirty="0"/>
              <a:t>security breaches</a:t>
            </a:r>
            <a:r>
              <a:rPr lang="en-US" dirty="0"/>
              <a:t> and </a:t>
            </a:r>
            <a:r>
              <a:rPr lang="en-US" b="1" dirty="0"/>
              <a:t>intrusions</a:t>
            </a:r>
            <a:r>
              <a:rPr lang="en-US" dirty="0"/>
              <a:t>.</a:t>
            </a:r>
          </a:p>
          <a:p>
            <a:pPr marL="0" lvl="0" indent="0" algn="l" rtl="0">
              <a:spcBef>
                <a:spcPts val="0"/>
              </a:spcBef>
              <a:spcAft>
                <a:spcPts val="0"/>
              </a:spcAft>
              <a:buClr>
                <a:srgbClr val="273D40"/>
              </a:buClr>
              <a:buSzPts val="600"/>
              <a:buFont typeface="Arial"/>
              <a:buNone/>
            </a:pPr>
            <a:endParaRPr lang="en-NG"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5122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600" y="475488"/>
            <a:ext cx="40842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Network Intrusion</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Intrusions refer to unauthorized attempts to access network resources, data, or services. These can be launched by malicious actors to steal sensitive data, disrupt operations, or compromise systems.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The objective of studying it prevent or minimize unauthorized access and protect the system from intrusions.</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5" name="Picture 4">
            <a:extLst>
              <a:ext uri="{FF2B5EF4-FFF2-40B4-BE49-F238E27FC236}">
                <a16:creationId xmlns:a16="http://schemas.microsoft.com/office/drawing/2014/main" id="{6FF0E001-D758-4DED-478F-9B69FFB40DB0}"/>
              </a:ext>
            </a:extLst>
          </p:cNvPr>
          <p:cNvPicPr>
            <a:picLocks noChangeAspect="1"/>
          </p:cNvPicPr>
          <p:nvPr/>
        </p:nvPicPr>
        <p:blipFill>
          <a:blip r:embed="rId10"/>
          <a:stretch>
            <a:fillRect/>
          </a:stretch>
        </p:blipFill>
        <p:spPr>
          <a:xfrm>
            <a:off x="313045" y="1005888"/>
            <a:ext cx="8754755" cy="32188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203182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Role of Wireshark in Network Analysis</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3245006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Wireshark</a:t>
            </a:r>
            <a:endParaRPr dirty="0"/>
          </a:p>
        </p:txBody>
      </p:sp>
      <p:sp>
        <p:nvSpPr>
          <p:cNvPr id="261" name="Google Shape;261;p44"/>
          <p:cNvSpPr txBox="1">
            <a:spLocks noGrp="1"/>
          </p:cNvSpPr>
          <p:nvPr>
            <p:ph type="body" idx="1"/>
          </p:nvPr>
        </p:nvSpPr>
        <p:spPr>
          <a:xfrm>
            <a:off x="4802655" y="1377032"/>
            <a:ext cx="3499200" cy="3136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Wireshark is a free, open-source packet sniffer and analysis tool used to capture and inspect real-time network traffic.</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This tool is useful in:</a:t>
            </a:r>
            <a:endParaRPr lang="en-US" b="1" dirty="0"/>
          </a:p>
          <a:p>
            <a:r>
              <a:rPr lang="en-US" dirty="0"/>
              <a:t> Providing a detailed view of all incoming and outgoing traffic on a network interface.</a:t>
            </a:r>
          </a:p>
          <a:p>
            <a:r>
              <a:rPr lang="en-US" dirty="0"/>
              <a:t>Allowing filtering of traffic by protocol, IP address, ports, and other criteria.</a:t>
            </a:r>
          </a:p>
          <a:p>
            <a:r>
              <a:rPr lang="en-US" dirty="0"/>
              <a:t>network troubleshooting, security audits, and forensics.</a:t>
            </a:r>
          </a:p>
          <a:p>
            <a:pPr marL="0" lvl="0" indent="0" algn="l" rtl="0">
              <a:spcBef>
                <a:spcPts val="0"/>
              </a:spcBef>
              <a:spcAft>
                <a:spcPts val="0"/>
              </a:spcAft>
              <a:buClr>
                <a:srgbClr val="273D40"/>
              </a:buClr>
              <a:buSzPts val="600"/>
              <a:buFont typeface="Arial"/>
              <a:buNone/>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62786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7"/>
            <a:ext cx="5329055" cy="1004242"/>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Wireshark for intrusion detection</a:t>
            </a:r>
            <a:endParaRPr dirty="0"/>
          </a:p>
        </p:txBody>
      </p:sp>
      <p:sp>
        <p:nvSpPr>
          <p:cNvPr id="261" name="Google Shape;261;p44"/>
          <p:cNvSpPr txBox="1">
            <a:spLocks noGrp="1"/>
          </p:cNvSpPr>
          <p:nvPr>
            <p:ph type="body" idx="1"/>
          </p:nvPr>
        </p:nvSpPr>
        <p:spPr>
          <a:xfrm>
            <a:off x="4802655" y="1377032"/>
            <a:ext cx="3499200" cy="3136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600" b="1" dirty="0"/>
              <a:t>Why Use Wireshark for Intrusion Detection?</a:t>
            </a:r>
          </a:p>
          <a:p>
            <a:pPr marL="0" lvl="0" indent="0" algn="l" rtl="0">
              <a:spcBef>
                <a:spcPts val="0"/>
              </a:spcBef>
              <a:spcAft>
                <a:spcPts val="0"/>
              </a:spcAft>
              <a:buClr>
                <a:srgbClr val="273D40"/>
              </a:buClr>
              <a:buSzPts val="600"/>
              <a:buFont typeface="Arial"/>
              <a:buNone/>
            </a:pPr>
            <a:r>
              <a:rPr lang="en-US" dirty="0"/>
              <a:t>Security analysts can detect anomalous patterns in network traffic that indicate malicious </a:t>
            </a:r>
            <a:r>
              <a:rPr lang="en-US" dirty="0" err="1"/>
              <a:t>activities.Identifies</a:t>
            </a:r>
            <a:r>
              <a:rPr lang="en-US" dirty="0"/>
              <a:t> attacks such as SYN floods, brute force login attempts, and data exfiltration.</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193402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Practice</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311" name="Google Shape;311;p47"/>
          <p:cNvSpPr txBox="1">
            <a:spLocks noGrp="1"/>
          </p:cNvSpPr>
          <p:nvPr>
            <p:ph type="subTitle" idx="1"/>
          </p:nvPr>
        </p:nvSpPr>
        <p:spPr>
          <a:xfrm>
            <a:off x="4171350" y="2823425"/>
            <a:ext cx="4233000" cy="1201575"/>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t>In this practical, we will use Wireshark to capture and analyze ICMP packets generated by a simple ping (using Nmap) to Google.com.</a:t>
            </a:r>
            <a:endParaRPr dirty="0"/>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407417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Step 1: Start Wireshark</a:t>
            </a:r>
            <a:endParaRPr dirty="0"/>
          </a:p>
        </p:txBody>
      </p:sp>
      <p:sp>
        <p:nvSpPr>
          <p:cNvPr id="261" name="Google Shape;261;p44"/>
          <p:cNvSpPr txBox="1">
            <a:spLocks noGrp="1"/>
          </p:cNvSpPr>
          <p:nvPr>
            <p:ph type="body" idx="1"/>
          </p:nvPr>
        </p:nvSpPr>
        <p:spPr>
          <a:xfrm>
            <a:off x="4802655" y="1377032"/>
            <a:ext cx="3499200" cy="3136886"/>
          </a:xfrm>
          <a:prstGeom prst="rect">
            <a:avLst/>
          </a:prstGeom>
        </p:spPr>
        <p:txBody>
          <a:bodyPr spcFirstLastPara="1" wrap="square" lIns="91425" tIns="91425" rIns="91425" bIns="91425" anchor="t" anchorCtr="0">
            <a:noAutofit/>
          </a:bodyPr>
          <a:lstStyle/>
          <a:p>
            <a:r>
              <a:rPr lang="en-US" dirty="0"/>
              <a:t>Open Wireshark on your machine.</a:t>
            </a:r>
          </a:p>
          <a:p>
            <a:r>
              <a:rPr lang="en-US" dirty="0"/>
              <a:t>From the home screen, double click the appropriate network interface (e.g., Ethernet or Wi-Fi) that connects to the internet.</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625701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Step 2: Initiate a Ping to Google.com using Nmap</a:t>
            </a:r>
            <a:endParaRPr dirty="0"/>
          </a:p>
        </p:txBody>
      </p:sp>
      <p:sp>
        <p:nvSpPr>
          <p:cNvPr id="261" name="Google Shape;261;p44"/>
          <p:cNvSpPr txBox="1">
            <a:spLocks noGrp="1"/>
          </p:cNvSpPr>
          <p:nvPr>
            <p:ph type="body" idx="1"/>
          </p:nvPr>
        </p:nvSpPr>
        <p:spPr>
          <a:xfrm>
            <a:off x="4802655" y="1544782"/>
            <a:ext cx="3499200" cy="2969136"/>
          </a:xfrm>
          <a:prstGeom prst="rect">
            <a:avLst/>
          </a:prstGeom>
        </p:spPr>
        <p:txBody>
          <a:bodyPr spcFirstLastPara="1" wrap="square" lIns="91425" tIns="91425" rIns="91425" bIns="91425" anchor="t" anchorCtr="0">
            <a:noAutofit/>
          </a:bodyPr>
          <a:lstStyle/>
          <a:p>
            <a:r>
              <a:rPr lang="en-US" dirty="0"/>
              <a:t>Open a terminal on your machine.</a:t>
            </a:r>
          </a:p>
          <a:p>
            <a:r>
              <a:rPr lang="en-US" dirty="0"/>
              <a:t>Run the following Nmap command to send an ICMP echo request (ping) to google.com:</a:t>
            </a:r>
          </a:p>
          <a:p>
            <a:endParaRPr lang="en-US" dirty="0"/>
          </a:p>
          <a:p>
            <a:pPr marL="177800" indent="0">
              <a:buNone/>
            </a:pPr>
            <a:r>
              <a:rPr lang="en-US" sz="2000" dirty="0" err="1">
                <a:solidFill>
                  <a:srgbClr val="FFC000"/>
                </a:solidFill>
              </a:rPr>
              <a:t>sudo</a:t>
            </a:r>
            <a:r>
              <a:rPr lang="en-US" sz="2000" dirty="0">
                <a:solidFill>
                  <a:srgbClr val="FFC000"/>
                </a:solidFill>
              </a:rPr>
              <a:t> </a:t>
            </a:r>
            <a:r>
              <a:rPr lang="en-US" sz="2000" dirty="0" err="1">
                <a:solidFill>
                  <a:srgbClr val="FFC000"/>
                </a:solidFill>
              </a:rPr>
              <a:t>nmap</a:t>
            </a:r>
            <a:r>
              <a:rPr lang="en-US" sz="2000" dirty="0">
                <a:solidFill>
                  <a:srgbClr val="FFC000"/>
                </a:solidFill>
              </a:rPr>
              <a:t> -</a:t>
            </a:r>
            <a:r>
              <a:rPr lang="en-US" sz="2000" dirty="0" err="1">
                <a:solidFill>
                  <a:srgbClr val="FFC000"/>
                </a:solidFill>
              </a:rPr>
              <a:t>sn</a:t>
            </a:r>
            <a:r>
              <a:rPr lang="en-US" sz="2000" dirty="0">
                <a:solidFill>
                  <a:srgbClr val="FFC000"/>
                </a:solidFill>
              </a:rPr>
              <a:t> google.com</a:t>
            </a:r>
          </a:p>
          <a:p>
            <a:pPr marL="177800" indent="0">
              <a:buNone/>
            </a:pPr>
            <a:endParaRPr lang="en-US" dirty="0"/>
          </a:p>
          <a:p>
            <a:pPr marL="177800" indent="0">
              <a:buNone/>
            </a:pPr>
            <a:r>
              <a:rPr lang="en-US" dirty="0"/>
              <a:t>Where: The -</a:t>
            </a:r>
            <a:r>
              <a:rPr lang="en-US" dirty="0" err="1"/>
              <a:t>sn</a:t>
            </a:r>
            <a:r>
              <a:rPr lang="en-US" dirty="0"/>
              <a:t> option tells Nmap to perform a "ping scan," which sends ICMP echo requests and TCP/ACK packets to check if hosts are up. </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1757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6444346"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Step 3: Capture and Filter ICMP Packets in Wireshark</a:t>
            </a:r>
            <a:endParaRPr dirty="0"/>
          </a:p>
        </p:txBody>
      </p:sp>
      <p:sp>
        <p:nvSpPr>
          <p:cNvPr id="261" name="Google Shape;261;p44"/>
          <p:cNvSpPr txBox="1">
            <a:spLocks noGrp="1"/>
          </p:cNvSpPr>
          <p:nvPr>
            <p:ph type="body" idx="1"/>
          </p:nvPr>
        </p:nvSpPr>
        <p:spPr>
          <a:xfrm>
            <a:off x="4802655" y="1544782"/>
            <a:ext cx="3499200" cy="2969136"/>
          </a:xfrm>
          <a:prstGeom prst="rect">
            <a:avLst/>
          </a:prstGeom>
        </p:spPr>
        <p:txBody>
          <a:bodyPr spcFirstLastPara="1" wrap="square" lIns="91425" tIns="91425" rIns="91425" bIns="91425" anchor="t" anchorCtr="0">
            <a:noAutofit/>
          </a:bodyPr>
          <a:lstStyle/>
          <a:p>
            <a:r>
              <a:rPr lang="en-US" dirty="0"/>
              <a:t>Stop Packet Capture</a:t>
            </a:r>
          </a:p>
          <a:p>
            <a:r>
              <a:rPr lang="en-US" dirty="0"/>
              <a:t>Filter for ICMP Packets.</a:t>
            </a:r>
          </a:p>
          <a:p>
            <a:endParaRPr lang="en-US" dirty="0"/>
          </a:p>
          <a:p>
            <a:pPr marL="177800" indent="0">
              <a:buNone/>
            </a:pPr>
            <a:r>
              <a:rPr lang="en-US" b="0" i="0" dirty="0">
                <a:solidFill>
                  <a:srgbClr val="EEF0FF"/>
                </a:solidFill>
                <a:effectLst/>
                <a:latin typeface="Google Sans"/>
              </a:rPr>
              <a:t>N/B: The Internet Control Message Protocol (ICMP) is </a:t>
            </a:r>
            <a:r>
              <a:rPr lang="en-US" dirty="0"/>
              <a:t>a network layer protocol that allows devices to communicate data transmission errors and operational information</a:t>
            </a:r>
          </a:p>
          <a:p>
            <a:pPr marL="177800" indent="0">
              <a:buNone/>
            </a:pPr>
            <a:endParaRPr lang="en-US" dirty="0"/>
          </a:p>
          <a:p>
            <a:pPr marL="177800" indent="0">
              <a:buNone/>
            </a:pP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7863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6444346" cy="1123438"/>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Step 4: </a:t>
            </a:r>
            <a:r>
              <a:rPr lang="en-US" dirty="0" err="1"/>
              <a:t>Analyse</a:t>
            </a:r>
            <a:r>
              <a:rPr lang="en-US" dirty="0"/>
              <a:t> the packet Details</a:t>
            </a:r>
            <a:endParaRPr dirty="0"/>
          </a:p>
        </p:txBody>
      </p:sp>
      <p:sp>
        <p:nvSpPr>
          <p:cNvPr id="261" name="Google Shape;261;p44"/>
          <p:cNvSpPr txBox="1">
            <a:spLocks noGrp="1"/>
          </p:cNvSpPr>
          <p:nvPr>
            <p:ph type="body" idx="1"/>
          </p:nvPr>
        </p:nvSpPr>
        <p:spPr>
          <a:xfrm>
            <a:off x="4374268" y="1306179"/>
            <a:ext cx="4693532" cy="3417047"/>
          </a:xfrm>
          <a:prstGeom prst="rect">
            <a:avLst/>
          </a:prstGeom>
        </p:spPr>
        <p:txBody>
          <a:bodyPr spcFirstLastPara="1" wrap="square" lIns="91425" tIns="91425" rIns="91425" bIns="91425" anchor="t" anchorCtr="0">
            <a:noAutofit/>
          </a:bodyPr>
          <a:lstStyle/>
          <a:p>
            <a:r>
              <a:rPr lang="en-US" dirty="0"/>
              <a:t>Look for ICMP Echo Requests:</a:t>
            </a:r>
          </a:p>
          <a:p>
            <a:pPr marL="177800" indent="0">
              <a:buNone/>
            </a:pPr>
            <a:r>
              <a:rPr lang="en-US" dirty="0"/>
              <a:t>Scroll through the filtered results and find packets labelled as </a:t>
            </a:r>
            <a:r>
              <a:rPr lang="en-US" b="1" dirty="0">
                <a:solidFill>
                  <a:srgbClr val="92D050"/>
                </a:solidFill>
              </a:rPr>
              <a:t>Echo (ping) request</a:t>
            </a:r>
            <a:r>
              <a:rPr lang="en-US" dirty="0"/>
              <a:t>.</a:t>
            </a:r>
          </a:p>
          <a:p>
            <a:pPr marL="177800" indent="0">
              <a:buNone/>
            </a:pPr>
            <a:endParaRPr lang="en-US" dirty="0"/>
          </a:p>
          <a:p>
            <a:pPr marL="177800" indent="0">
              <a:buNone/>
            </a:pPr>
            <a:r>
              <a:rPr lang="en-US" sz="1200" i="1" dirty="0"/>
              <a:t>These are the ICMP packets that your machine sent to </a:t>
            </a:r>
            <a:r>
              <a:rPr lang="en-US" sz="1200" i="1" dirty="0" err="1"/>
              <a:t>google.com.You</a:t>
            </a:r>
            <a:r>
              <a:rPr lang="en-US" sz="1200" i="1" dirty="0"/>
              <a:t> should also see </a:t>
            </a:r>
            <a:r>
              <a:rPr lang="en-US" sz="1200" b="1" i="1" dirty="0">
                <a:solidFill>
                  <a:srgbClr val="00B0F0"/>
                </a:solidFill>
              </a:rPr>
              <a:t>Echo (ping) reply </a:t>
            </a:r>
            <a:r>
              <a:rPr lang="en-US" sz="1200" i="1" dirty="0"/>
              <a:t>packets if Google.com responded to your request.</a:t>
            </a:r>
          </a:p>
          <a:p>
            <a:pPr marL="177800" indent="0">
              <a:buNone/>
            </a:pPr>
            <a:endParaRPr lang="en-US" sz="1200" i="1" dirty="0"/>
          </a:p>
          <a:p>
            <a:r>
              <a:rPr lang="en-US" dirty="0"/>
              <a:t>Examine Packet Contents:</a:t>
            </a:r>
          </a:p>
          <a:p>
            <a:pPr marL="177800" indent="0">
              <a:buNone/>
            </a:pPr>
            <a:r>
              <a:rPr lang="en-US" dirty="0"/>
              <a:t>Click on one of the echo request packets to see the details. You should see:</a:t>
            </a:r>
          </a:p>
          <a:p>
            <a:pPr lvl="1"/>
            <a:r>
              <a:rPr lang="en-US" dirty="0"/>
              <a:t>Source IP: Your machine's IP address.</a:t>
            </a:r>
          </a:p>
          <a:p>
            <a:pPr lvl="1"/>
            <a:r>
              <a:rPr lang="en-US" dirty="0"/>
              <a:t>Destination IP: The IP address for google.com.</a:t>
            </a:r>
          </a:p>
          <a:p>
            <a:pPr lvl="1"/>
            <a:r>
              <a:rPr lang="en-US" dirty="0"/>
              <a:t>Type: ICMP type 8 (Echo Request).</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8005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6444346" cy="1123438"/>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Step 4: </a:t>
            </a:r>
            <a:r>
              <a:rPr lang="en-US" dirty="0" err="1"/>
              <a:t>Analyse</a:t>
            </a:r>
            <a:r>
              <a:rPr lang="en-US" dirty="0"/>
              <a:t> the packet Details</a:t>
            </a:r>
            <a:endParaRPr dirty="0"/>
          </a:p>
        </p:txBody>
      </p:sp>
      <p:sp>
        <p:nvSpPr>
          <p:cNvPr id="261" name="Google Shape;261;p44"/>
          <p:cNvSpPr txBox="1">
            <a:spLocks noGrp="1"/>
          </p:cNvSpPr>
          <p:nvPr>
            <p:ph type="body" idx="1"/>
          </p:nvPr>
        </p:nvSpPr>
        <p:spPr>
          <a:xfrm>
            <a:off x="4374268" y="1306179"/>
            <a:ext cx="4693532" cy="2621585"/>
          </a:xfrm>
          <a:prstGeom prst="rect">
            <a:avLst/>
          </a:prstGeom>
        </p:spPr>
        <p:txBody>
          <a:bodyPr spcFirstLastPara="1" wrap="square" lIns="91425" tIns="91425" rIns="91425" bIns="91425" anchor="t" anchorCtr="0">
            <a:noAutofit/>
          </a:bodyPr>
          <a:lstStyle/>
          <a:p>
            <a:r>
              <a:rPr lang="en-US" dirty="0"/>
              <a:t>Similarly, examine an echo reply packet to see:</a:t>
            </a:r>
          </a:p>
          <a:p>
            <a:pPr lvl="1"/>
            <a:r>
              <a:rPr lang="en-US" dirty="0"/>
              <a:t>Source IP: The IP address of Google.com.</a:t>
            </a:r>
          </a:p>
          <a:p>
            <a:pPr lvl="1"/>
            <a:r>
              <a:rPr lang="en-US" dirty="0"/>
              <a:t>Destination IP: Your machine’s IP address.</a:t>
            </a:r>
          </a:p>
          <a:p>
            <a:pPr lvl="1"/>
            <a:r>
              <a:rPr lang="en-US" dirty="0"/>
              <a:t>Type: ICMP type 0 (Echo Reply).</a:t>
            </a:r>
          </a:p>
          <a:p>
            <a:pPr lvl="1"/>
            <a:endParaRPr lang="en-US" dirty="0"/>
          </a:p>
          <a:p>
            <a:pPr marL="177800" indent="0">
              <a:buNone/>
            </a:pPr>
            <a:r>
              <a:rPr lang="en-US" sz="1200" i="1" dirty="0"/>
              <a:t>This practical demonstrates how to use Wireshark to detect ICMP traffic generated by Nmap's ping scan to a public server like Google.com. Wireshark’s packet filtering and analysis features allow you to easily identify and inspect the ICMP echo requests and replies involved in the ping process.</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53961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572000" y="3366574"/>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3772348" y="3366574"/>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600" y="475488"/>
            <a:ext cx="4084200"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Network Intrusion</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Network Intrusions refer to unauthorized attempts to access network resources, data, or services. These can be launched by malicious actors to steal sensitive data, disrupt operations, or compromise systems.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The objective of studying it prevent or minimize unauthorized access and protect the system from intrusions.</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01026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Role of UFW in Network Security</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311" name="Google Shape;311;p47"/>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enter a subtitle here if you need it</a:t>
            </a:r>
            <a:endParaRPr/>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UFW?</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UFW (Uncomplicated Firewall) is a user-friendly front-end for managing iptables firewall rules in Linux systems.</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It simplifies configuring firewall rules to control incoming and outgoing traffic</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71224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7583401"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How UFW Improves Network Security</a:t>
            </a:r>
            <a:endParaRPr dirty="0"/>
          </a:p>
        </p:txBody>
      </p:sp>
      <p:sp>
        <p:nvSpPr>
          <p:cNvPr id="261" name="Google Shape;261;p44"/>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UFW acts as a barrier between the internal network and external traffic.</a:t>
            </a:r>
          </a:p>
          <a:p>
            <a:pPr marL="0" lvl="0" indent="0" algn="l" rtl="0">
              <a:spcBef>
                <a:spcPts val="0"/>
              </a:spcBef>
              <a:spcAft>
                <a:spcPts val="0"/>
              </a:spcAft>
              <a:buClr>
                <a:srgbClr val="273D40"/>
              </a:buClr>
              <a:buSzPts val="600"/>
              <a:buFont typeface="Arial"/>
              <a:buNone/>
            </a:pPr>
            <a:endParaRPr lang="en-US" dirty="0"/>
          </a:p>
          <a:p>
            <a:pPr marL="0" lvl="0" indent="0" algn="l" rtl="0">
              <a:spcBef>
                <a:spcPts val="0"/>
              </a:spcBef>
              <a:spcAft>
                <a:spcPts val="0"/>
              </a:spcAft>
              <a:buClr>
                <a:srgbClr val="273D40"/>
              </a:buClr>
              <a:buSzPts val="600"/>
              <a:buFont typeface="Arial"/>
              <a:buNone/>
            </a:pPr>
            <a:r>
              <a:rPr lang="en-US" dirty="0"/>
              <a:t>It enforces access control policies, allowing only trusted traffic and services while blocking potential threats.</a:t>
            </a:r>
            <a:endParaRPr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36002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60"/>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UFW’s Security Controls</a:t>
            </a:r>
            <a:endParaRPr dirty="0"/>
          </a:p>
        </p:txBody>
      </p:sp>
      <p:sp>
        <p:nvSpPr>
          <p:cNvPr id="595" name="Google Shape;595;p60"/>
          <p:cNvSpPr txBox="1">
            <a:spLocks noGrp="1"/>
          </p:cNvSpPr>
          <p:nvPr>
            <p:ph type="title" idx="2"/>
          </p:nvPr>
        </p:nvSpPr>
        <p:spPr>
          <a:xfrm>
            <a:off x="630300" y="2785500"/>
            <a:ext cx="15969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597" name="Google Shape;597;p60"/>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p:cNvPicPr preferRelativeResize="0"/>
          <p:nvPr/>
        </p:nvPicPr>
        <p:blipFill>
          <a:blip r:embed="rId3">
            <a:alphaModFix/>
          </a:blip>
          <a:stretch>
            <a:fillRect/>
          </a:stretch>
        </p:blipFill>
        <p:spPr>
          <a:xfrm>
            <a:off x="-557900" y="-889800"/>
            <a:ext cx="3571874" cy="3555501"/>
          </a:xfrm>
          <a:prstGeom prst="rect">
            <a:avLst/>
          </a:prstGeom>
          <a:noFill/>
          <a:ln>
            <a:noFill/>
          </a:ln>
        </p:spPr>
      </p:pic>
    </p:spTree>
    <p:extLst>
      <p:ext uri="{BB962C8B-B14F-4D97-AF65-F5344CB8AC3E}">
        <p14:creationId xmlns:p14="http://schemas.microsoft.com/office/powerpoint/2010/main" val="407692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590900"/>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Installation</a:t>
            </a:r>
            <a:endParaRPr dirty="0"/>
          </a:p>
        </p:txBody>
      </p:sp>
      <p:sp>
        <p:nvSpPr>
          <p:cNvPr id="274" name="Google Shape;274;p45"/>
          <p:cNvSpPr txBox="1">
            <a:spLocks noGrp="1"/>
          </p:cNvSpPr>
          <p:nvPr>
            <p:ph type="subTitle" idx="1"/>
          </p:nvPr>
        </p:nvSpPr>
        <p:spPr>
          <a:xfrm>
            <a:off x="713225" y="2458724"/>
            <a:ext cx="5182878" cy="19816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dirty="0"/>
              <a:t>- </a:t>
            </a:r>
            <a:r>
              <a:rPr lang="en-US" sz="3600" dirty="0" err="1"/>
              <a:t>sudo</a:t>
            </a:r>
            <a:r>
              <a:rPr lang="en-US" sz="3600" dirty="0"/>
              <a:t> apt update</a:t>
            </a:r>
          </a:p>
          <a:p>
            <a:pPr marL="0" lvl="0" indent="0" algn="l" rtl="0">
              <a:spcBef>
                <a:spcPts val="0"/>
              </a:spcBef>
              <a:spcAft>
                <a:spcPts val="0"/>
              </a:spcAft>
              <a:buClr>
                <a:schemeClr val="dk1"/>
              </a:buClr>
              <a:buSzPts val="1100"/>
              <a:buFont typeface="Arial"/>
              <a:buNone/>
            </a:pPr>
            <a:r>
              <a:rPr lang="en-US" sz="3600" dirty="0"/>
              <a:t>- </a:t>
            </a:r>
            <a:r>
              <a:rPr lang="en-US" sz="3600" dirty="0" err="1"/>
              <a:t>sudo</a:t>
            </a:r>
            <a:r>
              <a:rPr lang="en-US" sz="3600" dirty="0"/>
              <a:t> apt install </a:t>
            </a:r>
            <a:r>
              <a:rPr lang="en-US" sz="3600" dirty="0" err="1"/>
              <a:t>ufw</a:t>
            </a:r>
            <a:r>
              <a:rPr lang="en-US" sz="3600" dirty="0"/>
              <a:t> -y</a:t>
            </a:r>
          </a:p>
          <a:p>
            <a:pPr marL="0" lvl="0" indent="0" algn="l" rtl="0">
              <a:spcBef>
                <a:spcPts val="0"/>
              </a:spcBef>
              <a:spcAft>
                <a:spcPts val="0"/>
              </a:spcAft>
              <a:buClr>
                <a:schemeClr val="dk1"/>
              </a:buClr>
              <a:buSzPts val="1100"/>
              <a:buFont typeface="Arial"/>
              <a:buNone/>
            </a:pPr>
            <a:r>
              <a:rPr lang="en-US" sz="3600" dirty="0"/>
              <a:t>- </a:t>
            </a:r>
            <a:r>
              <a:rPr lang="en-US" sz="3600" dirty="0" err="1"/>
              <a:t>sudo</a:t>
            </a:r>
            <a:r>
              <a:rPr lang="en-US" sz="3600" dirty="0"/>
              <a:t> </a:t>
            </a:r>
            <a:r>
              <a:rPr lang="en-US" sz="3600" dirty="0" err="1"/>
              <a:t>ufw</a:t>
            </a:r>
            <a:r>
              <a:rPr lang="en-US" sz="3600" dirty="0"/>
              <a:t> enable   </a:t>
            </a:r>
          </a:p>
          <a:p>
            <a:pPr marL="0" lvl="0" indent="0" algn="l" rtl="0">
              <a:spcBef>
                <a:spcPts val="0"/>
              </a:spcBef>
              <a:spcAft>
                <a:spcPts val="0"/>
              </a:spcAft>
              <a:buClr>
                <a:schemeClr val="dk1"/>
              </a:buClr>
              <a:buSzPts val="1100"/>
              <a:buFont typeface="Arial"/>
              <a:buNone/>
            </a:pPr>
            <a:r>
              <a:rPr lang="en-US" sz="3600" dirty="0" err="1"/>
              <a:t>ifconfig</a:t>
            </a:r>
            <a:endParaRPr lang="en-US" sz="3600"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extLst>
      <p:ext uri="{BB962C8B-B14F-4D97-AF65-F5344CB8AC3E}">
        <p14:creationId xmlns:p14="http://schemas.microsoft.com/office/powerpoint/2010/main" val="296694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590900"/>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Default deny</a:t>
            </a:r>
            <a:endParaRPr dirty="0"/>
          </a:p>
        </p:txBody>
      </p:sp>
      <p:sp>
        <p:nvSpPr>
          <p:cNvPr id="274" name="Google Shape;274;p45"/>
          <p:cNvSpPr txBox="1">
            <a:spLocks noGrp="1"/>
          </p:cNvSpPr>
          <p:nvPr>
            <p:ph type="subTitle" idx="1"/>
          </p:nvPr>
        </p:nvSpPr>
        <p:spPr>
          <a:xfrm>
            <a:off x="713225" y="2458724"/>
            <a:ext cx="3995100" cy="1344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By setting the default rule to deny all incoming traffic, UFW ensures that no unsolicited or unwanted traffic can enter the network unless explicitly allowed.</a:t>
            </a:r>
          </a:p>
          <a:p>
            <a:pPr marL="0" lvl="0" indent="0" algn="l" rtl="0">
              <a:spcBef>
                <a:spcPts val="0"/>
              </a:spcBef>
              <a:spcAft>
                <a:spcPts val="0"/>
              </a:spcAft>
              <a:buClr>
                <a:schemeClr val="dk1"/>
              </a:buClr>
              <a:buSzPts val="1100"/>
              <a:buFont typeface="Arial"/>
              <a:buNone/>
            </a:pPr>
            <a:r>
              <a:rPr lang="en-US" dirty="0"/>
              <a:t>This acts as a baseline defense against unauthorized access</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1286</TotalTime>
  <Words>1160</Words>
  <Application>Microsoft Office PowerPoint</Application>
  <PresentationFormat>On-screen Show (16:9)</PresentationFormat>
  <Paragraphs>120</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Josefin Sans</vt:lpstr>
      <vt:lpstr>Teko</vt:lpstr>
      <vt:lpstr>Open Sans</vt:lpstr>
      <vt:lpstr>Cardo</vt:lpstr>
      <vt:lpstr>Karla</vt:lpstr>
      <vt:lpstr>Arial</vt:lpstr>
      <vt:lpstr>Google Sans</vt:lpstr>
      <vt:lpstr>Black and Gold Pitch Deck by Slidesgo</vt:lpstr>
      <vt:lpstr>Network Intrusion and Security Controls.</vt:lpstr>
      <vt:lpstr>Network Intrusion</vt:lpstr>
      <vt:lpstr>Network Intrusion</vt:lpstr>
      <vt:lpstr>Role of UFW in Network Security</vt:lpstr>
      <vt:lpstr>What is UFW?</vt:lpstr>
      <vt:lpstr>How UFW Improves Network Security</vt:lpstr>
      <vt:lpstr>UFW’s Security Controls</vt:lpstr>
      <vt:lpstr>Installation</vt:lpstr>
      <vt:lpstr>Default deny</vt:lpstr>
      <vt:lpstr>sudo ufw default deny incoming</vt:lpstr>
      <vt:lpstr>Allow Only Required Services:</vt:lpstr>
      <vt:lpstr>sudo ufw allow ssh </vt:lpstr>
      <vt:lpstr>Limiting Access with ip-based rules</vt:lpstr>
      <vt:lpstr>NB: This approach adds a layered defense by ensuring that only trusted devices can attempt connections to sensitive services.</vt:lpstr>
      <vt:lpstr>Limiting Access with ip-based rules</vt:lpstr>
      <vt:lpstr>NB: This prevents attackers from identifying potential weaknesses in the network, reducing the risk of attacks.</vt:lpstr>
      <vt:lpstr>Summary of UFW</vt:lpstr>
      <vt:lpstr>Identify a method of implementing security control using the principle of least privilege.</vt:lpstr>
      <vt:lpstr>Network Analysis</vt:lpstr>
      <vt:lpstr>Role of Wireshark in Network Analysis</vt:lpstr>
      <vt:lpstr>What is Wireshark</vt:lpstr>
      <vt:lpstr>Wireshark for intrusion detection</vt:lpstr>
      <vt:lpstr>Practice</vt:lpstr>
      <vt:lpstr>Step 1: Start Wireshark</vt:lpstr>
      <vt:lpstr>Step 2: Initiate a Ping to Google.com using Nmap</vt:lpstr>
      <vt:lpstr>Step 3: Capture and Filter ICMP Packets in Wireshark</vt:lpstr>
      <vt:lpstr>Step 4: Analyse the packet Details</vt:lpstr>
      <vt:lpstr>Step 4: Analyse the packet Details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6</cp:revision>
  <dcterms:modified xsi:type="dcterms:W3CDTF">2024-09-29T12:37:25Z</dcterms:modified>
</cp:coreProperties>
</file>